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5" r:id="rId6"/>
    <p:sldId id="296" r:id="rId7"/>
    <p:sldId id="297" r:id="rId8"/>
    <p:sldId id="300" r:id="rId9"/>
    <p:sldId id="301" r:id="rId10"/>
    <p:sldId id="302" r:id="rId11"/>
    <p:sldId id="303" r:id="rId12"/>
    <p:sldId id="298" r:id="rId13"/>
    <p:sldId id="299" r:id="rId14"/>
    <p:sldId id="304"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1/17/2023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1/17/2023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1/17/2023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1/17/2023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1/17/2023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b="1" dirty="0">
                <a:solidFill>
                  <a:schemeClr val="tx1"/>
                </a:solidFill>
              </a:rPr>
              <a:t>MICROKERNEL</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429001"/>
            <a:ext cx="4775075" cy="1381124"/>
          </a:xfrm>
        </p:spPr>
        <p:txBody>
          <a:bodyPr>
            <a:normAutofit/>
          </a:bodyPr>
          <a:lstStyle/>
          <a:p>
            <a:pPr>
              <a:spcAft>
                <a:spcPts val="600"/>
              </a:spcAft>
            </a:pPr>
            <a:r>
              <a:rPr lang="en-US" sz="1400" dirty="0">
                <a:solidFill>
                  <a:schemeClr val="tx1"/>
                </a:solidFill>
              </a:rPr>
              <a:t>IDGS7-1</a:t>
            </a:r>
          </a:p>
          <a:p>
            <a:pPr>
              <a:spcAft>
                <a:spcPts val="600"/>
              </a:spcAft>
            </a:pPr>
            <a:r>
              <a:rPr lang="en-US" sz="1400" dirty="0">
                <a:solidFill>
                  <a:schemeClr val="tx1"/>
                </a:solidFill>
              </a:rPr>
              <a:t>Adair Vargas </a:t>
            </a:r>
          </a:p>
          <a:p>
            <a:pPr>
              <a:spcAft>
                <a:spcPts val="600"/>
              </a:spcAft>
            </a:pPr>
            <a:r>
              <a:rPr lang="en-US" sz="1400" dirty="0">
                <a:solidFill>
                  <a:schemeClr val="tx1"/>
                </a:solidFill>
              </a:rPr>
              <a:t>Alejandro </a:t>
            </a:r>
            <a:r>
              <a:rPr lang="en-US" sz="1400" dirty="0" err="1">
                <a:solidFill>
                  <a:schemeClr val="tx1"/>
                </a:solidFill>
              </a:rPr>
              <a:t>Payan</a:t>
            </a:r>
            <a:endParaRPr lang="en-US" sz="1400" dirty="0">
              <a:solidFill>
                <a:schemeClr val="tx1"/>
              </a:solidFill>
            </a:endParaRPr>
          </a:p>
          <a:p>
            <a:pPr>
              <a:spcAft>
                <a:spcPts val="600"/>
              </a:spcAft>
            </a:pPr>
            <a:r>
              <a:rPr lang="en-US" sz="1400" dirty="0">
                <a:solidFill>
                  <a:schemeClr val="tx1"/>
                </a:solidFill>
              </a:rPr>
              <a:t>Francisco Ramos</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8D6E-FB0D-5E5B-DBA4-0814CBE7D3B1}"/>
              </a:ext>
            </a:extLst>
          </p:cNvPr>
          <p:cNvSpPr>
            <a:spLocks noGrp="1"/>
          </p:cNvSpPr>
          <p:nvPr>
            <p:ph type="title"/>
          </p:nvPr>
        </p:nvSpPr>
        <p:spPr/>
        <p:txBody>
          <a:bodyPr/>
          <a:lstStyle/>
          <a:p>
            <a:r>
              <a:rPr lang="en-US" b="1" dirty="0" err="1">
                <a:latin typeface="Franklin Gothic Demi Cond" panose="020B0706030402020204" pitchFamily="34" charset="0"/>
              </a:rPr>
              <a:t>Desventajas</a:t>
            </a:r>
            <a:endParaRPr lang="es-MX" b="1" dirty="0">
              <a:latin typeface="Franklin Gothic Demi Cond" panose="020B0706030402020204" pitchFamily="34" charset="0"/>
            </a:endParaRPr>
          </a:p>
        </p:txBody>
      </p:sp>
      <p:sp>
        <p:nvSpPr>
          <p:cNvPr id="3" name="Content Placeholder 2">
            <a:extLst>
              <a:ext uri="{FF2B5EF4-FFF2-40B4-BE49-F238E27FC236}">
                <a16:creationId xmlns:a16="http://schemas.microsoft.com/office/drawing/2014/main" id="{5EFD91CE-A71A-8CB8-EDF5-03ACB1CFA075}"/>
              </a:ext>
            </a:extLst>
          </p:cNvPr>
          <p:cNvSpPr>
            <a:spLocks noGrp="1"/>
          </p:cNvSpPr>
          <p:nvPr>
            <p:ph idx="1"/>
          </p:nvPr>
        </p:nvSpPr>
        <p:spPr/>
        <p:txBody>
          <a:bodyPr/>
          <a:lstStyle/>
          <a:p>
            <a:r>
              <a:rPr lang="es-MX" sz="2000" b="1" dirty="0">
                <a:effectLst/>
                <a:latin typeface="Franklin Gothic Demi Cond" panose="020B0706030402020204" pitchFamily="34" charset="0"/>
                <a:ea typeface="Calibri" panose="020F0502020204030204" pitchFamily="34" charset="0"/>
                <a:cs typeface="Times New Roman" panose="02020603050405020304" pitchFamily="18" charset="0"/>
              </a:rPr>
              <a:t>Escalabilidad: </a:t>
            </a:r>
            <a:r>
              <a:rPr lang="es-MX" sz="1800" dirty="0">
                <a:effectLst/>
                <a:ea typeface="Calibri" panose="020F0502020204030204" pitchFamily="34" charset="0"/>
                <a:cs typeface="Times New Roman" panose="02020603050405020304" pitchFamily="18" charset="0"/>
              </a:rPr>
              <a:t>Las aplicaciones basadas en </a:t>
            </a:r>
            <a:r>
              <a:rPr lang="es-MX" sz="1800" dirty="0" err="1">
                <a:effectLst/>
                <a:ea typeface="Calibri" panose="020F0502020204030204" pitchFamily="34" charset="0"/>
                <a:cs typeface="Times New Roman" panose="02020603050405020304" pitchFamily="18" charset="0"/>
              </a:rPr>
              <a:t>Microkernel</a:t>
            </a:r>
            <a:r>
              <a:rPr lang="es-MX" sz="1800" dirty="0">
                <a:effectLst/>
                <a:ea typeface="Calibri" panose="020F0502020204030204" pitchFamily="34" charset="0"/>
                <a:cs typeface="Times New Roman" panose="02020603050405020304" pitchFamily="18" charset="0"/>
              </a:rPr>
              <a:t> son generalmente desarrolladas para ser ejecutadas en modo </a:t>
            </a:r>
            <a:r>
              <a:rPr lang="es-MX" sz="1800" dirty="0" err="1">
                <a:effectLst/>
                <a:ea typeface="Calibri" panose="020F0502020204030204" pitchFamily="34" charset="0"/>
                <a:cs typeface="Times New Roman" panose="02020603050405020304" pitchFamily="18" charset="0"/>
              </a:rPr>
              <a:t>Standalone</a:t>
            </a:r>
            <a:r>
              <a:rPr lang="es-MX" sz="1800" dirty="0">
                <a:effectLst/>
                <a:ea typeface="Calibri" panose="020F0502020204030204" pitchFamily="34" charset="0"/>
                <a:cs typeface="Times New Roman" panose="02020603050405020304" pitchFamily="18" charset="0"/>
              </a:rPr>
              <a:t>. Si bien existen aplicaciones que implementan el estilo de </a:t>
            </a:r>
            <a:r>
              <a:rPr lang="es-MX" sz="1800" dirty="0" err="1">
                <a:effectLst/>
                <a:ea typeface="Calibri" panose="020F0502020204030204" pitchFamily="34" charset="0"/>
                <a:cs typeface="Times New Roman" panose="02020603050405020304" pitchFamily="18" charset="0"/>
              </a:rPr>
              <a:t>Microkernel</a:t>
            </a:r>
            <a:r>
              <a:rPr lang="es-MX" sz="1800" dirty="0">
                <a:effectLst/>
                <a:ea typeface="Calibri" panose="020F0502020204030204" pitchFamily="34" charset="0"/>
                <a:cs typeface="Times New Roman" panose="02020603050405020304" pitchFamily="18" charset="0"/>
              </a:rPr>
              <a:t> que son altamente escalables como algunos servidores de aplicaciones, la realidad es que este no es un estilo arquitectónico que se distinga por crear aplicaciones altamente escalables.</a:t>
            </a:r>
          </a:p>
          <a:p>
            <a:r>
              <a:rPr lang="es-MX" sz="2000" b="1" dirty="0">
                <a:effectLst/>
                <a:latin typeface="Franklin Gothic Demi Cond" panose="020B0706030402020204" pitchFamily="34" charset="0"/>
                <a:ea typeface="Calibri" panose="020F0502020204030204" pitchFamily="34" charset="0"/>
                <a:cs typeface="Times New Roman" panose="02020603050405020304" pitchFamily="18" charset="0"/>
              </a:rPr>
              <a:t>Alta </a:t>
            </a:r>
            <a:r>
              <a:rPr lang="es-MX" sz="2000" b="1" dirty="0" err="1">
                <a:effectLst/>
                <a:latin typeface="Franklin Gothic Demi Cond" panose="020B0706030402020204" pitchFamily="34" charset="0"/>
                <a:ea typeface="Calibri" panose="020F0502020204030204" pitchFamily="34" charset="0"/>
                <a:cs typeface="Times New Roman" panose="02020603050405020304" pitchFamily="18" charset="0"/>
              </a:rPr>
              <a:t>complejidad:</a:t>
            </a:r>
            <a:r>
              <a:rPr lang="es-MX" sz="1600" dirty="0" err="1">
                <a:ea typeface="Calibri" panose="020F0502020204030204" pitchFamily="34" charset="0"/>
                <a:cs typeface="Times New Roman" panose="02020603050405020304" pitchFamily="18" charset="0"/>
              </a:rPr>
              <a:t>Las</a:t>
            </a:r>
            <a:r>
              <a:rPr lang="es-MX" sz="1600" dirty="0">
                <a:ea typeface="Calibri" panose="020F0502020204030204" pitchFamily="34" charset="0"/>
                <a:cs typeface="Times New Roman" panose="02020603050405020304" pitchFamily="18" charset="0"/>
              </a:rPr>
              <a:t> aplicaciones basadas en </a:t>
            </a:r>
            <a:r>
              <a:rPr lang="es-MX" sz="1600" dirty="0" err="1">
                <a:ea typeface="Calibri" panose="020F0502020204030204" pitchFamily="34" charset="0"/>
                <a:cs typeface="Times New Roman" panose="02020603050405020304" pitchFamily="18" charset="0"/>
              </a:rPr>
              <a:t>Microkernel</a:t>
            </a:r>
            <a:r>
              <a:rPr lang="es-MX" sz="1600" dirty="0">
                <a:ea typeface="Calibri" panose="020F0502020204030204" pitchFamily="34" charset="0"/>
                <a:cs typeface="Times New Roman" panose="02020603050405020304" pitchFamily="18" charset="0"/>
              </a:rPr>
              <a:t> son difíciles de desarrollar, no solo por la habilidad técnica para soportar la agregación de funcionalidad adicional por medio de </a:t>
            </a:r>
            <a:r>
              <a:rPr lang="es-MX" sz="1600" dirty="0" err="1">
                <a:ea typeface="Calibri" panose="020F0502020204030204" pitchFamily="34" charset="0"/>
                <a:cs typeface="Times New Roman" panose="02020603050405020304" pitchFamily="18" charset="0"/>
              </a:rPr>
              <a:t>Plugins</a:t>
            </a:r>
            <a:r>
              <a:rPr lang="es-MX" sz="1600" dirty="0">
                <a:ea typeface="Calibri" panose="020F0502020204030204" pitchFamily="34" charset="0"/>
                <a:cs typeface="Times New Roman" panose="02020603050405020304" pitchFamily="18" charset="0"/>
              </a:rPr>
              <a:t>, si no que requiere un análisis muy elaborado para identificar hasta qué punto puede ser extendida la aplicación sin afectar la esencia del sistema Core.</a:t>
            </a:r>
            <a:endParaRPr lang="es-MX" dirty="0"/>
          </a:p>
        </p:txBody>
      </p:sp>
    </p:spTree>
    <p:extLst>
      <p:ext uri="{BB962C8B-B14F-4D97-AF65-F5344CB8AC3E}">
        <p14:creationId xmlns:p14="http://schemas.microsoft.com/office/powerpoint/2010/main" val="154741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C7A6-EEA5-E870-F5A4-77D4593CD973}"/>
              </a:ext>
            </a:extLst>
          </p:cNvPr>
          <p:cNvSpPr>
            <a:spLocks noGrp="1"/>
          </p:cNvSpPr>
          <p:nvPr>
            <p:ph type="title"/>
          </p:nvPr>
        </p:nvSpPr>
        <p:spPr/>
        <p:txBody>
          <a:bodyPr/>
          <a:lstStyle/>
          <a:p>
            <a:r>
              <a:rPr lang="en-US" b="1" dirty="0">
                <a:latin typeface="Franklin Gothic Demi Cond" panose="020B0706030402020204" pitchFamily="34" charset="0"/>
              </a:rPr>
              <a:t>EMPRESAS QUE USAN MICROKERNEL</a:t>
            </a:r>
            <a:endParaRPr lang="es-MX" b="1" dirty="0">
              <a:latin typeface="Franklin Gothic Demi Cond" panose="020B0706030402020204" pitchFamily="34" charset="0"/>
            </a:endParaRPr>
          </a:p>
        </p:txBody>
      </p:sp>
      <p:pic>
        <p:nvPicPr>
          <p:cNvPr id="4" name="Content Placeholder 3">
            <a:extLst>
              <a:ext uri="{FF2B5EF4-FFF2-40B4-BE49-F238E27FC236}">
                <a16:creationId xmlns:a16="http://schemas.microsoft.com/office/drawing/2014/main" id="{19D9DB34-F336-D145-DCE9-764191B5140F}"/>
              </a:ext>
            </a:extLst>
          </p:cNvPr>
          <p:cNvPicPr>
            <a:picLocks noGrp="1" noChangeAspect="1"/>
          </p:cNvPicPr>
          <p:nvPr>
            <p:ph idx="1"/>
          </p:nvPr>
        </p:nvPicPr>
        <p:blipFill>
          <a:blip r:embed="rId2"/>
          <a:stretch>
            <a:fillRect/>
          </a:stretch>
        </p:blipFill>
        <p:spPr>
          <a:xfrm>
            <a:off x="2186379" y="2781299"/>
            <a:ext cx="2199682" cy="2206281"/>
          </a:xfrm>
          <a:prstGeom prst="rect">
            <a:avLst/>
          </a:prstGeom>
        </p:spPr>
      </p:pic>
      <p:pic>
        <p:nvPicPr>
          <p:cNvPr id="5" name="Picture 4">
            <a:extLst>
              <a:ext uri="{FF2B5EF4-FFF2-40B4-BE49-F238E27FC236}">
                <a16:creationId xmlns:a16="http://schemas.microsoft.com/office/drawing/2014/main" id="{879B1254-2F1B-CC44-AAFE-FC463C018156}"/>
              </a:ext>
            </a:extLst>
          </p:cNvPr>
          <p:cNvPicPr>
            <a:picLocks noChangeAspect="1"/>
          </p:cNvPicPr>
          <p:nvPr/>
        </p:nvPicPr>
        <p:blipFill>
          <a:blip r:embed="rId3"/>
          <a:stretch>
            <a:fillRect/>
          </a:stretch>
        </p:blipFill>
        <p:spPr>
          <a:xfrm>
            <a:off x="6499541" y="3327271"/>
            <a:ext cx="4057992" cy="1371601"/>
          </a:xfrm>
          <a:prstGeom prst="rect">
            <a:avLst/>
          </a:prstGeom>
        </p:spPr>
      </p:pic>
    </p:spTree>
    <p:extLst>
      <p:ext uri="{BB962C8B-B14F-4D97-AF65-F5344CB8AC3E}">
        <p14:creationId xmlns:p14="http://schemas.microsoft.com/office/powerpoint/2010/main" val="3700665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2A9C-218A-6FC0-2A9B-573DA0AE347A}"/>
              </a:ext>
            </a:extLst>
          </p:cNvPr>
          <p:cNvSpPr>
            <a:spLocks noGrp="1"/>
          </p:cNvSpPr>
          <p:nvPr>
            <p:ph type="title"/>
          </p:nvPr>
        </p:nvSpPr>
        <p:spPr/>
        <p:txBody>
          <a:bodyPr/>
          <a:lstStyle/>
          <a:p>
            <a:r>
              <a:rPr lang="en-US" b="1" dirty="0">
                <a:latin typeface="Franklin Gothic Demi Cond" panose="020B0706030402020204" pitchFamily="34" charset="0"/>
              </a:rPr>
              <a:t>CONCLUSION </a:t>
            </a:r>
            <a:endParaRPr lang="es-MX" b="1" dirty="0">
              <a:latin typeface="Franklin Gothic Demi Cond" panose="020B0706030402020204" pitchFamily="34" charset="0"/>
            </a:endParaRPr>
          </a:p>
        </p:txBody>
      </p:sp>
      <p:sp>
        <p:nvSpPr>
          <p:cNvPr id="3" name="Content Placeholder 2">
            <a:extLst>
              <a:ext uri="{FF2B5EF4-FFF2-40B4-BE49-F238E27FC236}">
                <a16:creationId xmlns:a16="http://schemas.microsoft.com/office/drawing/2014/main" id="{0FC00808-89DB-555A-FB53-F76BF1F0E161}"/>
              </a:ext>
            </a:extLst>
          </p:cNvPr>
          <p:cNvSpPr>
            <a:spLocks noGrp="1"/>
          </p:cNvSpPr>
          <p:nvPr>
            <p:ph idx="1"/>
          </p:nvPr>
        </p:nvSpPr>
        <p:spPr/>
        <p:txBody>
          <a:bodyPr>
            <a:normAutofit/>
          </a:bodyPr>
          <a:lstStyle/>
          <a:p>
            <a:pPr marL="0" indent="0">
              <a:buNone/>
            </a:pPr>
            <a:r>
              <a:rPr lang="es-ES" sz="2000" b="0" i="0" dirty="0">
                <a:solidFill>
                  <a:srgbClr val="212529"/>
                </a:solidFill>
                <a:effectLst/>
              </a:rPr>
              <a:t>Podemos observar que un sistema basado en </a:t>
            </a:r>
            <a:r>
              <a:rPr lang="es-ES" sz="2000" b="0" i="0" dirty="0" err="1">
                <a:solidFill>
                  <a:srgbClr val="212529"/>
                </a:solidFill>
                <a:effectLst/>
              </a:rPr>
              <a:t>Microkernel</a:t>
            </a:r>
            <a:r>
              <a:rPr lang="es-ES" sz="2000" b="0" i="0" dirty="0">
                <a:solidFill>
                  <a:srgbClr val="212529"/>
                </a:solidFill>
                <a:effectLst/>
              </a:rPr>
              <a:t> permite tener múltiples equipos de desarrollo que construyen los módulos en paralelo sin interferir unos con otros, al mismo tiempo que permite que estos componentes sean probados de forma independientes, por lo que podemos decir que este estilo es fácil de probar.</a:t>
            </a:r>
            <a:endParaRPr lang="es-MX" sz="2000" dirty="0"/>
          </a:p>
        </p:txBody>
      </p:sp>
    </p:spTree>
    <p:extLst>
      <p:ext uri="{BB962C8B-B14F-4D97-AF65-F5344CB8AC3E}">
        <p14:creationId xmlns:p14="http://schemas.microsoft.com/office/powerpoint/2010/main" val="3552712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a:normAutofit/>
          </a:bodyPr>
          <a:lstStyle/>
          <a:p>
            <a:pPr algn="ctr"/>
            <a:r>
              <a:rPr lang="es-MX" sz="5400" b="0" i="0" dirty="0">
                <a:solidFill>
                  <a:srgbClr val="202124"/>
                </a:solidFill>
                <a:effectLst/>
                <a:latin typeface="Franklin Gothic Demi" panose="020B0703020102020204" pitchFamily="34" charset="0"/>
              </a:rPr>
              <a:t>¿</a:t>
            </a:r>
            <a:r>
              <a:rPr lang="en-US" sz="5400" b="1" dirty="0">
                <a:latin typeface="Franklin Gothic Demi" panose="020B0703020102020204" pitchFamily="34" charset="0"/>
              </a:rPr>
              <a:t>Que es?</a:t>
            </a:r>
          </a:p>
        </p:txBody>
      </p:sp>
      <p:sp>
        <p:nvSpPr>
          <p:cNvPr id="3" name="TextBox 2">
            <a:extLst>
              <a:ext uri="{FF2B5EF4-FFF2-40B4-BE49-F238E27FC236}">
                <a16:creationId xmlns:a16="http://schemas.microsoft.com/office/drawing/2014/main" id="{C333B6B1-A8C1-9E56-566D-D39EA37CB6D2}"/>
              </a:ext>
            </a:extLst>
          </p:cNvPr>
          <p:cNvSpPr txBox="1"/>
          <p:nvPr/>
        </p:nvSpPr>
        <p:spPr>
          <a:xfrm>
            <a:off x="1628775" y="2200275"/>
            <a:ext cx="9258300" cy="1454950"/>
          </a:xfrm>
          <a:prstGeom prst="rect">
            <a:avLst/>
          </a:prstGeom>
          <a:noFill/>
        </p:spPr>
        <p:txBody>
          <a:bodyPr wrap="square" rtlCol="0">
            <a:spAutoFit/>
          </a:bodyPr>
          <a:lstStyle/>
          <a:p>
            <a:pPr marL="0" marR="0">
              <a:lnSpc>
                <a:spcPct val="107000"/>
              </a:lnSpc>
              <a:spcBef>
                <a:spcPts val="0"/>
              </a:spcBef>
              <a:spcAft>
                <a:spcPts val="800"/>
              </a:spcAft>
            </a:pPr>
            <a:r>
              <a:rPr lang="es-MX" sz="2800" dirty="0">
                <a:effectLst/>
                <a:latin typeface="Franklin Gothic Demi Cond" panose="020B0706030402020204" pitchFamily="34" charset="0"/>
                <a:ea typeface="Calibri" panose="020F0502020204030204" pitchFamily="34" charset="0"/>
                <a:cs typeface="Times New Roman" panose="02020603050405020304" pitchFamily="18" charset="0"/>
              </a:rPr>
              <a:t>Un </a:t>
            </a:r>
            <a:r>
              <a:rPr lang="es-MX" sz="2800" dirty="0" err="1">
                <a:effectLst/>
                <a:latin typeface="Franklin Gothic Demi Cond" panose="020B0706030402020204" pitchFamily="34" charset="0"/>
                <a:ea typeface="Calibri" panose="020F0502020204030204" pitchFamily="34" charset="0"/>
                <a:cs typeface="Times New Roman" panose="02020603050405020304" pitchFamily="18" charset="0"/>
              </a:rPr>
              <a:t>microkernel</a:t>
            </a:r>
            <a:r>
              <a:rPr lang="es-MX" sz="2800" dirty="0">
                <a:effectLst/>
                <a:latin typeface="Franklin Gothic Demi Cond" panose="020B0706030402020204" pitchFamily="34" charset="0"/>
                <a:ea typeface="Calibri" panose="020F0502020204030204" pitchFamily="34" charset="0"/>
                <a:cs typeface="Times New Roman" panose="02020603050405020304" pitchFamily="18" charset="0"/>
              </a:rPr>
              <a:t> es un minimalista </a:t>
            </a:r>
            <a:r>
              <a:rPr lang="es-MX" sz="2800" dirty="0">
                <a:solidFill>
                  <a:srgbClr val="000000"/>
                </a:solidFill>
                <a:latin typeface="Franklin Gothic Demi Cond" panose="020B0706030402020204" pitchFamily="34" charset="0"/>
                <a:ea typeface="Calibri" panose="020F0502020204030204" pitchFamily="34" charset="0"/>
                <a:cs typeface="Times New Roman" panose="02020603050405020304" pitchFamily="18" charset="0"/>
              </a:rPr>
              <a:t>núcleo</a:t>
            </a:r>
            <a:r>
              <a:rPr lang="es-MX" sz="2800" dirty="0">
                <a:solidFill>
                  <a:srgbClr val="000000"/>
                </a:solidFill>
                <a:effectLst/>
                <a:latin typeface="Franklin Gothic Demi Cond" panose="020B0706030402020204" pitchFamily="34" charset="0"/>
                <a:ea typeface="Calibri" panose="020F0502020204030204" pitchFamily="34" charset="0"/>
                <a:cs typeface="Times New Roman" panose="02020603050405020304" pitchFamily="18" charset="0"/>
              </a:rPr>
              <a:t> diseñado para ser lo más pequeño posible. Contiene solo el código básico necesario para comunicarse con </a:t>
            </a:r>
            <a:r>
              <a:rPr lang="es-MX" sz="2800" dirty="0">
                <a:solidFill>
                  <a:srgbClr val="000000"/>
                </a:solidFill>
                <a:latin typeface="Franklin Gothic Demi Cond" panose="020B0706030402020204" pitchFamily="34" charset="0"/>
                <a:ea typeface="Calibri" panose="020F0502020204030204" pitchFamily="34" charset="0"/>
                <a:cs typeface="Times New Roman" panose="02020603050405020304" pitchFamily="18" charset="0"/>
              </a:rPr>
              <a:t>hardware</a:t>
            </a:r>
            <a:r>
              <a:rPr lang="es-MX" sz="2800" dirty="0">
                <a:solidFill>
                  <a:srgbClr val="000000"/>
                </a:solidFill>
                <a:effectLst/>
                <a:latin typeface="Franklin Gothic Demi Cond" panose="020B0706030402020204" pitchFamily="34" charset="0"/>
                <a:ea typeface="Calibri" panose="020F0502020204030204" pitchFamily="34" charset="0"/>
                <a:cs typeface="Times New Roman" panose="02020603050405020304" pitchFamily="18" charset="0"/>
              </a:rPr>
              <a:t> y cargar un </a:t>
            </a:r>
            <a:r>
              <a:rPr lang="es-MX" sz="2800" dirty="0">
                <a:solidFill>
                  <a:srgbClr val="000000"/>
                </a:solidFill>
                <a:latin typeface="Franklin Gothic Demi Cond" panose="020B0706030402020204" pitchFamily="34" charset="0"/>
                <a:ea typeface="Calibri" panose="020F0502020204030204" pitchFamily="34" charset="0"/>
                <a:cs typeface="Times New Roman" panose="02020603050405020304" pitchFamily="18" charset="0"/>
              </a:rPr>
              <a:t>sistema operativo</a:t>
            </a:r>
            <a:r>
              <a:rPr lang="es-MX" sz="1800" dirty="0">
                <a:solidFill>
                  <a:srgbClr val="000000"/>
                </a:solidFill>
                <a:effectLst/>
                <a:latin typeface="Franklin Gothic Demi Cond" panose="020B0706030402020204" pitchFamily="34" charset="0"/>
                <a:ea typeface="Calibri" panose="020F0502020204030204" pitchFamily="34" charset="0"/>
                <a:cs typeface="Times New Roman" panose="02020603050405020304" pitchFamily="18" charset="0"/>
              </a:rPr>
              <a:t>.</a:t>
            </a:r>
            <a:endParaRPr lang="es-MX" sz="1800" dirty="0">
              <a:effectLst/>
              <a:latin typeface="Franklin Gothic Demi Cond" panose="020B070603040202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F0C7F9A-8F4A-5120-6A90-EB84F0BA6E8D}"/>
              </a:ext>
            </a:extLst>
          </p:cNvPr>
          <p:cNvPicPr>
            <a:picLocks noChangeAspect="1"/>
          </p:cNvPicPr>
          <p:nvPr/>
        </p:nvPicPr>
        <p:blipFill>
          <a:blip r:embed="rId3"/>
          <a:stretch>
            <a:fillRect/>
          </a:stretch>
        </p:blipFill>
        <p:spPr>
          <a:xfrm>
            <a:off x="4781550" y="3877789"/>
            <a:ext cx="2909887" cy="23048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954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968A8-9EBE-2C8E-6824-39FA6FB86DD8}"/>
              </a:ext>
            </a:extLst>
          </p:cNvPr>
          <p:cNvSpPr>
            <a:spLocks noGrp="1"/>
          </p:cNvSpPr>
          <p:nvPr>
            <p:ph type="title"/>
          </p:nvPr>
        </p:nvSpPr>
        <p:spPr/>
        <p:txBody>
          <a:bodyPr/>
          <a:lstStyle/>
          <a:p>
            <a:r>
              <a:rPr lang="en-US" b="1" dirty="0">
                <a:latin typeface="Franklin Gothic Demi Cond" panose="020B0706030402020204" pitchFamily="34" charset="0"/>
              </a:rPr>
              <a:t>CARACTERISTICAS</a:t>
            </a:r>
            <a:endParaRPr lang="es-MX" b="1" dirty="0">
              <a:latin typeface="Franklin Gothic Demi Cond" panose="020B0706030402020204" pitchFamily="34" charset="0"/>
            </a:endParaRPr>
          </a:p>
        </p:txBody>
      </p:sp>
      <p:sp>
        <p:nvSpPr>
          <p:cNvPr id="3" name="Content Placeholder 2">
            <a:extLst>
              <a:ext uri="{FF2B5EF4-FFF2-40B4-BE49-F238E27FC236}">
                <a16:creationId xmlns:a16="http://schemas.microsoft.com/office/drawing/2014/main" id="{DEFE87E4-C555-5D70-B8EB-C2416F630B6D}"/>
              </a:ext>
            </a:extLst>
          </p:cNvPr>
          <p:cNvSpPr>
            <a:spLocks noGrp="1"/>
          </p:cNvSpPr>
          <p:nvPr>
            <p:ph idx="1"/>
          </p:nvPr>
        </p:nvSpPr>
        <p:spPr/>
        <p:txBody>
          <a:bodyPr>
            <a:normAutofit/>
          </a:bodyPr>
          <a:lstStyle/>
          <a:p>
            <a:r>
              <a:rPr lang="es-MX" sz="1800" dirty="0">
                <a:effectLst/>
                <a:ea typeface="Calibri" panose="020F0502020204030204" pitchFamily="34" charset="0"/>
                <a:cs typeface="Times New Roman" panose="02020603050405020304" pitchFamily="18" charset="0"/>
              </a:rPr>
              <a:t>El estilo arquitectónico de </a:t>
            </a:r>
            <a:r>
              <a:rPr lang="es-MX" sz="1800" dirty="0" err="1">
                <a:effectLst/>
                <a:ea typeface="Calibri" panose="020F0502020204030204" pitchFamily="34" charset="0"/>
                <a:cs typeface="Times New Roman" panose="02020603050405020304" pitchFamily="18" charset="0"/>
              </a:rPr>
              <a:t>Microkernel</a:t>
            </a:r>
            <a:r>
              <a:rPr lang="es-MX" sz="1800" dirty="0">
                <a:effectLst/>
                <a:ea typeface="Calibri" panose="020F0502020204030204" pitchFamily="34" charset="0"/>
                <a:cs typeface="Times New Roman" panose="02020603050405020304" pitchFamily="18" charset="0"/>
              </a:rPr>
              <a:t> o también conocido como arquitectura de Plug-in, permite crear aplicaciones extensibles, mediante la cual es posible agregar nueva funcionalidad mediante la adición de pequeños </a:t>
            </a:r>
            <a:r>
              <a:rPr lang="es-MX" sz="1800" dirty="0" err="1">
                <a:effectLst/>
                <a:ea typeface="Calibri" panose="020F0502020204030204" pitchFamily="34" charset="0"/>
                <a:cs typeface="Times New Roman" panose="02020603050405020304" pitchFamily="18" charset="0"/>
              </a:rPr>
              <a:t>plugins</a:t>
            </a:r>
            <a:r>
              <a:rPr lang="es-MX" sz="1800" dirty="0">
                <a:effectLst/>
                <a:ea typeface="Calibri" panose="020F0502020204030204" pitchFamily="34" charset="0"/>
                <a:cs typeface="Times New Roman" panose="02020603050405020304" pitchFamily="18" charset="0"/>
              </a:rPr>
              <a:t> que extienden la funcionalidad inicial del sistema.</a:t>
            </a:r>
          </a:p>
          <a:p>
            <a:r>
              <a:rPr lang="es-MX" sz="1800" dirty="0">
                <a:effectLst/>
                <a:ea typeface="Calibri" panose="020F0502020204030204" pitchFamily="34" charset="0"/>
                <a:cs typeface="Times New Roman" panose="02020603050405020304" pitchFamily="18" charset="0"/>
              </a:rPr>
              <a:t>En una arquitectura de </a:t>
            </a:r>
            <a:r>
              <a:rPr lang="es-MX" sz="1800" dirty="0" err="1">
                <a:effectLst/>
                <a:ea typeface="Calibri" panose="020F0502020204030204" pitchFamily="34" charset="0"/>
                <a:cs typeface="Times New Roman" panose="02020603050405020304" pitchFamily="18" charset="0"/>
              </a:rPr>
              <a:t>Microkernel</a:t>
            </a:r>
            <a:r>
              <a:rPr lang="es-MX" sz="1800" dirty="0">
                <a:effectLst/>
                <a:ea typeface="Calibri" panose="020F0502020204030204" pitchFamily="34" charset="0"/>
                <a:cs typeface="Times New Roman" panose="02020603050405020304" pitchFamily="18" charset="0"/>
              </a:rPr>
              <a:t> las aplicaciones se dividen en dos tipos de componentes, en sistema Core (o sistema central) y los </a:t>
            </a:r>
            <a:r>
              <a:rPr lang="es-MX" sz="1800" dirty="0" err="1">
                <a:effectLst/>
                <a:ea typeface="Calibri" panose="020F0502020204030204" pitchFamily="34" charset="0"/>
                <a:cs typeface="Times New Roman" panose="02020603050405020304" pitchFamily="18" charset="0"/>
              </a:rPr>
              <a:t>plugins</a:t>
            </a:r>
            <a:r>
              <a:rPr lang="es-MX" sz="1800" dirty="0">
                <a:effectLst/>
                <a:ea typeface="Calibri" panose="020F0502020204030204" pitchFamily="34" charset="0"/>
                <a:cs typeface="Times New Roman" panose="02020603050405020304" pitchFamily="18" charset="0"/>
              </a:rPr>
              <a:t> (o módulos)</a:t>
            </a:r>
          </a:p>
          <a:p>
            <a:endParaRPr lang="es-MX" dirty="0"/>
          </a:p>
        </p:txBody>
      </p:sp>
      <p:pic>
        <p:nvPicPr>
          <p:cNvPr id="5" name="Picture 4">
            <a:extLst>
              <a:ext uri="{FF2B5EF4-FFF2-40B4-BE49-F238E27FC236}">
                <a16:creationId xmlns:a16="http://schemas.microsoft.com/office/drawing/2014/main" id="{43888CEE-0AFC-D454-68D3-9CDE49F3C1FB}"/>
              </a:ext>
            </a:extLst>
          </p:cNvPr>
          <p:cNvPicPr>
            <a:picLocks noChangeAspect="1"/>
          </p:cNvPicPr>
          <p:nvPr/>
        </p:nvPicPr>
        <p:blipFill>
          <a:blip r:embed="rId2"/>
          <a:stretch>
            <a:fillRect/>
          </a:stretch>
        </p:blipFill>
        <p:spPr>
          <a:xfrm>
            <a:off x="3676650" y="4158006"/>
            <a:ext cx="4533900" cy="2266950"/>
          </a:xfrm>
          <a:prstGeom prst="rect">
            <a:avLst/>
          </a:prstGeom>
        </p:spPr>
      </p:pic>
    </p:spTree>
    <p:extLst>
      <p:ext uri="{BB962C8B-B14F-4D97-AF65-F5344CB8AC3E}">
        <p14:creationId xmlns:p14="http://schemas.microsoft.com/office/powerpoint/2010/main" val="184058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810CA2E-A506-E2E1-54F7-7A40CAA5CA82}"/>
              </a:ext>
            </a:extLst>
          </p:cNvPr>
          <p:cNvSpPr>
            <a:spLocks noGrp="1"/>
          </p:cNvSpPr>
          <p:nvPr>
            <p:ph idx="1"/>
          </p:nvPr>
        </p:nvSpPr>
        <p:spPr>
          <a:xfrm>
            <a:off x="1066800" y="1504156"/>
            <a:ext cx="10058400" cy="3849687"/>
          </a:xfrm>
        </p:spPr>
        <p:txBody>
          <a:bodyPr>
            <a:normAutofit/>
          </a:bodyPr>
          <a:lstStyle/>
          <a:p>
            <a:r>
              <a:rPr lang="es-MX" sz="2000" dirty="0">
                <a:effectLst/>
                <a:ea typeface="Calibri" panose="020F0502020204030204" pitchFamily="34" charset="0"/>
                <a:cs typeface="Times New Roman" panose="02020603050405020304" pitchFamily="18" charset="0"/>
              </a:rPr>
              <a:t>el sistema Core contiene los elementos mínimos para hacer que la aplicación funcione y cumpla el propósito para el cual fue diseñada</a:t>
            </a:r>
            <a:endParaRPr lang="es-MX" sz="2000" dirty="0">
              <a:ea typeface="Calibri" panose="020F0502020204030204" pitchFamily="34" charset="0"/>
              <a:cs typeface="Times New Roman" panose="02020603050405020304" pitchFamily="18" charset="0"/>
            </a:endParaRPr>
          </a:p>
          <a:p>
            <a:r>
              <a:rPr lang="es-MX" sz="2000" dirty="0">
                <a:effectLst/>
                <a:ea typeface="Calibri" panose="020F0502020204030204" pitchFamily="34" charset="0"/>
                <a:cs typeface="Times New Roman" panose="02020603050405020304" pitchFamily="18" charset="0"/>
              </a:rPr>
              <a:t>los módulos o </a:t>
            </a:r>
            <a:r>
              <a:rPr lang="es-MX" sz="2000" dirty="0" err="1">
                <a:effectLst/>
                <a:ea typeface="Calibri" panose="020F0502020204030204" pitchFamily="34" charset="0"/>
                <a:cs typeface="Times New Roman" panose="02020603050405020304" pitchFamily="18" charset="0"/>
              </a:rPr>
              <a:t>plugins</a:t>
            </a:r>
            <a:r>
              <a:rPr lang="es-MX" sz="2000" dirty="0">
                <a:effectLst/>
                <a:ea typeface="Calibri" panose="020F0502020204030204" pitchFamily="34" charset="0"/>
                <a:cs typeface="Times New Roman" panose="02020603050405020304" pitchFamily="18" charset="0"/>
              </a:rPr>
              <a:t> son componentes periféricos que se añaden o instalan al componente Core para extender su funcionalidad. En este sentido, solo puede haber un componente Core y muchos </a:t>
            </a:r>
            <a:r>
              <a:rPr lang="es-MX" sz="2000" dirty="0" err="1">
                <a:effectLst/>
                <a:ea typeface="Calibri" panose="020F0502020204030204" pitchFamily="34" charset="0"/>
                <a:cs typeface="Times New Roman" panose="02020603050405020304" pitchFamily="18" charset="0"/>
              </a:rPr>
              <a:t>Plugins</a:t>
            </a:r>
            <a:endParaRPr lang="es-MX" sz="2000" dirty="0">
              <a:effectLst/>
              <a:ea typeface="Calibri" panose="020F0502020204030204" pitchFamily="34" charset="0"/>
              <a:cs typeface="Times New Roman" panose="02020603050405020304" pitchFamily="18" charset="0"/>
            </a:endParaRPr>
          </a:p>
          <a:p>
            <a:endParaRPr lang="es-MX" dirty="0"/>
          </a:p>
        </p:txBody>
      </p:sp>
      <p:pic>
        <p:nvPicPr>
          <p:cNvPr id="5" name="Picture 4">
            <a:extLst>
              <a:ext uri="{FF2B5EF4-FFF2-40B4-BE49-F238E27FC236}">
                <a16:creationId xmlns:a16="http://schemas.microsoft.com/office/drawing/2014/main" id="{94146489-532E-1E0F-3078-1934E8C557F3}"/>
              </a:ext>
            </a:extLst>
          </p:cNvPr>
          <p:cNvPicPr>
            <a:picLocks noChangeAspect="1"/>
          </p:cNvPicPr>
          <p:nvPr/>
        </p:nvPicPr>
        <p:blipFill>
          <a:blip r:embed="rId2"/>
          <a:stretch>
            <a:fillRect/>
          </a:stretch>
        </p:blipFill>
        <p:spPr>
          <a:xfrm>
            <a:off x="3285291" y="3781425"/>
            <a:ext cx="5621417" cy="2447544"/>
          </a:xfrm>
          <a:prstGeom prst="rect">
            <a:avLst/>
          </a:prstGeom>
        </p:spPr>
      </p:pic>
    </p:spTree>
    <p:extLst>
      <p:ext uri="{BB962C8B-B14F-4D97-AF65-F5344CB8AC3E}">
        <p14:creationId xmlns:p14="http://schemas.microsoft.com/office/powerpoint/2010/main" val="4172869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D731-A343-FC76-C496-2A74E6262DB2}"/>
              </a:ext>
            </a:extLst>
          </p:cNvPr>
          <p:cNvSpPr>
            <a:spLocks noGrp="1"/>
          </p:cNvSpPr>
          <p:nvPr>
            <p:ph type="title"/>
          </p:nvPr>
        </p:nvSpPr>
        <p:spPr/>
        <p:txBody>
          <a:bodyPr>
            <a:normAutofit fontScale="90000"/>
          </a:bodyPr>
          <a:lstStyle/>
          <a:p>
            <a:br>
              <a:rPr lang="es-MX" sz="4400" b="1" dirty="0">
                <a:effectLst/>
                <a:latin typeface="Franklin Gothic Demi Cond" panose="020B0706030402020204" pitchFamily="34" charset="0"/>
                <a:ea typeface="Calibri" panose="020F0502020204030204" pitchFamily="34" charset="0"/>
                <a:cs typeface="Times New Roman" panose="02020603050405020304" pitchFamily="18" charset="0"/>
              </a:rPr>
            </a:br>
            <a:r>
              <a:rPr lang="es-MX" sz="4400" b="1" dirty="0">
                <a:effectLst/>
                <a:latin typeface="Franklin Gothic Demi Cond" panose="020B0706030402020204" pitchFamily="34" charset="0"/>
                <a:ea typeface="Calibri" panose="020F0502020204030204" pitchFamily="34" charset="0"/>
                <a:cs typeface="Times New Roman" panose="02020603050405020304" pitchFamily="18" charset="0"/>
              </a:rPr>
              <a:t>MICROKERNEL ARQUITECTURAS.</a:t>
            </a:r>
            <a:br>
              <a:rPr lang="es-MX" sz="1800" dirty="0">
                <a:effectLst/>
                <a:latin typeface="Calibri" panose="020F0502020204030204" pitchFamily="34" charset="0"/>
                <a:ea typeface="Calibri" panose="020F0502020204030204" pitchFamily="34" charset="0"/>
                <a:cs typeface="Times New Roman" panose="02020603050405020304" pitchFamily="18" charset="0"/>
              </a:rPr>
            </a:br>
            <a:endParaRPr lang="es-MX" b="1" dirty="0">
              <a:latin typeface="Franklin Gothic Demi Cond" panose="020B0706030402020204" pitchFamily="34" charset="0"/>
            </a:endParaRPr>
          </a:p>
        </p:txBody>
      </p:sp>
      <p:sp>
        <p:nvSpPr>
          <p:cNvPr id="3" name="Content Placeholder 2">
            <a:extLst>
              <a:ext uri="{FF2B5EF4-FFF2-40B4-BE49-F238E27FC236}">
                <a16:creationId xmlns:a16="http://schemas.microsoft.com/office/drawing/2014/main" id="{E8917A79-B95E-7A06-62BE-25CAF394DD72}"/>
              </a:ext>
            </a:extLst>
          </p:cNvPr>
          <p:cNvSpPr>
            <a:spLocks noGrp="1"/>
          </p:cNvSpPr>
          <p:nvPr>
            <p:ph idx="1"/>
          </p:nvPr>
        </p:nvSpPr>
        <p:spPr/>
        <p:txBody>
          <a:bodyPr/>
          <a:lstStyle/>
          <a:p>
            <a:r>
              <a:rPr lang="es-MX" sz="2800" b="1" dirty="0">
                <a:effectLst/>
                <a:latin typeface="Franklin Gothic Demi Cond" panose="020B0706030402020204" pitchFamily="34" charset="0"/>
                <a:ea typeface="Calibri" panose="020F0502020204030204" pitchFamily="34" charset="0"/>
                <a:cs typeface="Times New Roman" panose="02020603050405020304" pitchFamily="18" charset="0"/>
              </a:rPr>
              <a:t>SISTEMA BASADO EN EXOKERNEL</a:t>
            </a:r>
            <a:r>
              <a:rPr lang="es-MX" sz="2800" dirty="0">
                <a:effectLst/>
                <a:latin typeface="Franklin Gothic Demi Cond" panose="020B0706030402020204" pitchFamily="34" charset="0"/>
                <a:ea typeface="Calibri" panose="020F0502020204030204" pitchFamily="34" charset="0"/>
                <a:cs typeface="Times New Roman" panose="02020603050405020304" pitchFamily="18" charset="0"/>
              </a:rPr>
              <a:t> </a:t>
            </a:r>
          </a:p>
          <a:p>
            <a:pPr marL="0" indent="0">
              <a:buNone/>
            </a:pPr>
            <a:r>
              <a:rPr lang="es-MX" sz="1800" dirty="0">
                <a:effectLst/>
                <a:ea typeface="Calibri" panose="020F0502020204030204" pitchFamily="34" charset="0"/>
                <a:cs typeface="Times New Roman" panose="02020603050405020304" pitchFamily="18" charset="0"/>
              </a:rPr>
              <a:t>El diseño del </a:t>
            </a:r>
            <a:r>
              <a:rPr lang="es-MX" sz="1800" dirty="0" err="1">
                <a:effectLst/>
                <a:ea typeface="Calibri" panose="020F0502020204030204" pitchFamily="34" charset="0"/>
                <a:cs typeface="Times New Roman" panose="02020603050405020304" pitchFamily="18" charset="0"/>
              </a:rPr>
              <a:t>exokernel</a:t>
            </a:r>
            <a:r>
              <a:rPr lang="es-MX" sz="1800" dirty="0">
                <a:effectLst/>
                <a:ea typeface="Calibri" panose="020F0502020204030204" pitchFamily="34" charset="0"/>
                <a:cs typeface="Times New Roman" panose="02020603050405020304" pitchFamily="18" charset="0"/>
              </a:rPr>
              <a:t> confía en la implementación de un pequeño núcleo de bajo nivel que no hace nada más que exportar las abstracciones básicas proveídas por el hardware. Las abstracciones ofrecidas por el </a:t>
            </a:r>
            <a:r>
              <a:rPr lang="es-MX" sz="1800" dirty="0" err="1">
                <a:effectLst/>
                <a:ea typeface="Calibri" panose="020F0502020204030204" pitchFamily="34" charset="0"/>
                <a:cs typeface="Times New Roman" panose="02020603050405020304" pitchFamily="18" charset="0"/>
              </a:rPr>
              <a:t>exokernel</a:t>
            </a:r>
            <a:r>
              <a:rPr lang="es-MX" sz="1800" dirty="0">
                <a:effectLst/>
                <a:ea typeface="Calibri" panose="020F0502020204030204" pitchFamily="34" charset="0"/>
                <a:cs typeface="Times New Roman" panose="02020603050405020304" pitchFamily="18" charset="0"/>
              </a:rPr>
              <a:t> permiten a las aplicaciones en ejecución, proteger sus recursos y si es necesario compartirlos con otras aplicaciones.</a:t>
            </a:r>
            <a:br>
              <a:rPr lang="es-MX" sz="1800" dirty="0">
                <a:effectLst/>
                <a:ea typeface="Calibri" panose="020F0502020204030204" pitchFamily="34" charset="0"/>
                <a:cs typeface="Times New Roman" panose="02020603050405020304" pitchFamily="18" charset="0"/>
              </a:rPr>
            </a:br>
            <a:endParaRPr lang="es-MX" dirty="0"/>
          </a:p>
        </p:txBody>
      </p:sp>
      <p:pic>
        <p:nvPicPr>
          <p:cNvPr id="4" name="Picture 3">
            <a:extLst>
              <a:ext uri="{FF2B5EF4-FFF2-40B4-BE49-F238E27FC236}">
                <a16:creationId xmlns:a16="http://schemas.microsoft.com/office/drawing/2014/main" id="{6B3BDB5C-7BB6-10FB-2FC0-B634E0BF3F53}"/>
              </a:ext>
            </a:extLst>
          </p:cNvPr>
          <p:cNvPicPr>
            <a:picLocks noChangeAspect="1"/>
          </p:cNvPicPr>
          <p:nvPr/>
        </p:nvPicPr>
        <p:blipFill>
          <a:blip r:embed="rId2"/>
          <a:stretch>
            <a:fillRect/>
          </a:stretch>
        </p:blipFill>
        <p:spPr>
          <a:xfrm>
            <a:off x="6416997" y="4027932"/>
            <a:ext cx="4291956" cy="22557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9468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9B2F-88FF-A10D-F215-06B181BD99E1}"/>
              </a:ext>
            </a:extLst>
          </p:cNvPr>
          <p:cNvSpPr>
            <a:spLocks noGrp="1"/>
          </p:cNvSpPr>
          <p:nvPr>
            <p:ph type="title"/>
          </p:nvPr>
        </p:nvSpPr>
        <p:spPr/>
        <p:txBody>
          <a:bodyPr/>
          <a:lstStyle/>
          <a:p>
            <a:r>
              <a:rPr lang="en-US" b="1" dirty="0">
                <a:latin typeface="Franklin Gothic Demi Cond" panose="020B0706030402020204" pitchFamily="34" charset="0"/>
              </a:rPr>
              <a:t>SPIN</a:t>
            </a:r>
            <a:endParaRPr lang="es-MX" b="1" dirty="0">
              <a:latin typeface="Franklin Gothic Demi Cond" panose="020B0706030402020204" pitchFamily="34" charset="0"/>
            </a:endParaRPr>
          </a:p>
        </p:txBody>
      </p:sp>
      <p:sp>
        <p:nvSpPr>
          <p:cNvPr id="3" name="Content Placeholder 2">
            <a:extLst>
              <a:ext uri="{FF2B5EF4-FFF2-40B4-BE49-F238E27FC236}">
                <a16:creationId xmlns:a16="http://schemas.microsoft.com/office/drawing/2014/main" id="{89795F81-E82D-F96C-02CC-9F404FF60029}"/>
              </a:ext>
            </a:extLst>
          </p:cNvPr>
          <p:cNvSpPr>
            <a:spLocks noGrp="1"/>
          </p:cNvSpPr>
          <p:nvPr>
            <p:ph idx="1"/>
          </p:nvPr>
        </p:nvSpPr>
        <p:spPr/>
        <p:txBody>
          <a:bodyPr/>
          <a:lstStyle/>
          <a:p>
            <a:r>
              <a:rPr lang="es-MX" sz="1800" dirty="0">
                <a:effectLst/>
                <a:ea typeface="Calibri" panose="020F0502020204030204" pitchFamily="34" charset="0"/>
                <a:cs typeface="Times New Roman" panose="02020603050405020304" pitchFamily="18" charset="0"/>
              </a:rPr>
              <a:t>ha sido desarrollado explícitamente para soportar extensibilidad en las aplicaciones. este sistema permite a las aplicaciones instalar servicios de bajo nivel (denominados </a:t>
            </a:r>
            <a:r>
              <a:rPr lang="es-MX" sz="1800" dirty="0" err="1">
                <a:effectLst/>
                <a:ea typeface="Calibri" panose="020F0502020204030204" pitchFamily="34" charset="0"/>
                <a:cs typeface="Times New Roman" panose="02020603050405020304" pitchFamily="18" charset="0"/>
              </a:rPr>
              <a:t>spindles</a:t>
            </a:r>
            <a:r>
              <a:rPr lang="es-MX" sz="1800" dirty="0">
                <a:effectLst/>
                <a:ea typeface="Calibri" panose="020F0502020204030204" pitchFamily="34" charset="0"/>
                <a:cs typeface="Times New Roman" panose="02020603050405020304" pitchFamily="18" charset="0"/>
              </a:rPr>
              <a:t>) en el núcleo, para que ellos puedan recibir notificación de, o tomar la iniciativa en, ciertos eventos del núcleo. </a:t>
            </a:r>
            <a:endParaRPr lang="es-MX" dirty="0"/>
          </a:p>
        </p:txBody>
      </p:sp>
      <p:pic>
        <p:nvPicPr>
          <p:cNvPr id="4" name="Picture 3">
            <a:extLst>
              <a:ext uri="{FF2B5EF4-FFF2-40B4-BE49-F238E27FC236}">
                <a16:creationId xmlns:a16="http://schemas.microsoft.com/office/drawing/2014/main" id="{C0388BC6-3924-8281-1B6C-08C548507091}"/>
              </a:ext>
            </a:extLst>
          </p:cNvPr>
          <p:cNvPicPr>
            <a:picLocks noChangeAspect="1"/>
          </p:cNvPicPr>
          <p:nvPr/>
        </p:nvPicPr>
        <p:blipFill>
          <a:blip r:embed="rId2"/>
          <a:stretch>
            <a:fillRect/>
          </a:stretch>
        </p:blipFill>
        <p:spPr>
          <a:xfrm>
            <a:off x="5841664" y="3710865"/>
            <a:ext cx="4807285" cy="23308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4742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8960-0BC2-D0CC-720B-3BB641C08B12}"/>
              </a:ext>
            </a:extLst>
          </p:cNvPr>
          <p:cNvSpPr>
            <a:spLocks noGrp="1"/>
          </p:cNvSpPr>
          <p:nvPr>
            <p:ph type="title"/>
          </p:nvPr>
        </p:nvSpPr>
        <p:spPr/>
        <p:txBody>
          <a:bodyPr/>
          <a:lstStyle/>
          <a:p>
            <a:r>
              <a:rPr lang="en-US" b="1" dirty="0">
                <a:latin typeface="Franklin Gothic Demi Cond" panose="020B0706030402020204" pitchFamily="34" charset="0"/>
              </a:rPr>
              <a:t>CHORUS</a:t>
            </a:r>
            <a:endParaRPr lang="es-MX" b="1" dirty="0">
              <a:latin typeface="Franklin Gothic Demi Cond" panose="020B0706030402020204" pitchFamily="34" charset="0"/>
            </a:endParaRPr>
          </a:p>
        </p:txBody>
      </p:sp>
      <p:sp>
        <p:nvSpPr>
          <p:cNvPr id="3" name="Content Placeholder 2">
            <a:extLst>
              <a:ext uri="{FF2B5EF4-FFF2-40B4-BE49-F238E27FC236}">
                <a16:creationId xmlns:a16="http://schemas.microsoft.com/office/drawing/2014/main" id="{6688996E-8178-7FB4-C37D-967D0B518C12}"/>
              </a:ext>
            </a:extLst>
          </p:cNvPr>
          <p:cNvSpPr>
            <a:spLocks noGrp="1"/>
          </p:cNvSpPr>
          <p:nvPr>
            <p:ph idx="1"/>
          </p:nvPr>
        </p:nvSpPr>
        <p:spPr>
          <a:xfrm>
            <a:off x="1066800" y="2014194"/>
            <a:ext cx="10058400" cy="3849624"/>
          </a:xfrm>
        </p:spPr>
        <p:txBody>
          <a:bodyPr/>
          <a:lstStyle/>
          <a:p>
            <a:pPr marL="0" marR="0">
              <a:lnSpc>
                <a:spcPct val="107000"/>
              </a:lnSpc>
              <a:spcBef>
                <a:spcPts val="0"/>
              </a:spcBef>
              <a:spcAft>
                <a:spcPts val="800"/>
              </a:spcAft>
            </a:pPr>
            <a:r>
              <a:rPr lang="es-MX" sz="1800" dirty="0">
                <a:effectLst/>
                <a:ea typeface="Calibri" panose="020F0502020204030204" pitchFamily="34" charset="0"/>
                <a:cs typeface="Times New Roman" panose="02020603050405020304" pitchFamily="18" charset="0"/>
              </a:rPr>
              <a:t>se soporta el concepto de tareas supervisoras que consiste de servicios (extensiones) que pueden ser instaladas dentro del espacio de direcciones del núcleo.</a:t>
            </a:r>
          </a:p>
          <a:p>
            <a:pPr marL="0" marR="0">
              <a:lnSpc>
                <a:spcPct val="107000"/>
              </a:lnSpc>
              <a:spcBef>
                <a:spcPts val="0"/>
              </a:spcBef>
              <a:spcAft>
                <a:spcPts val="800"/>
              </a:spcAft>
            </a:pPr>
            <a:r>
              <a:rPr lang="es-MX" sz="1800" dirty="0">
                <a:effectLst/>
                <a:ea typeface="Calibri" panose="020F0502020204030204" pitchFamily="34" charset="0"/>
                <a:cs typeface="Times New Roman" panose="02020603050405020304" pitchFamily="18" charset="0"/>
              </a:rPr>
              <a:t>Las comunicaciones entre estas tareas pueden ser optimizadas, convirtiéndolas en llamadas a procedimientos, pero esto no es transparente para el código y debe ser especificado de forma explicita cuando el sistema es configurado. </a:t>
            </a:r>
            <a:endParaRPr lang="es-MX" dirty="0"/>
          </a:p>
        </p:txBody>
      </p:sp>
      <p:pic>
        <p:nvPicPr>
          <p:cNvPr id="4" name="Picture 3">
            <a:extLst>
              <a:ext uri="{FF2B5EF4-FFF2-40B4-BE49-F238E27FC236}">
                <a16:creationId xmlns:a16="http://schemas.microsoft.com/office/drawing/2014/main" id="{39434B9E-9226-8D93-B04F-1CF141EB5A93}"/>
              </a:ext>
            </a:extLst>
          </p:cNvPr>
          <p:cNvPicPr>
            <a:picLocks noChangeAspect="1"/>
          </p:cNvPicPr>
          <p:nvPr/>
        </p:nvPicPr>
        <p:blipFill>
          <a:blip r:embed="rId2"/>
          <a:stretch>
            <a:fillRect/>
          </a:stretch>
        </p:blipFill>
        <p:spPr>
          <a:xfrm>
            <a:off x="6928634" y="3562349"/>
            <a:ext cx="3104044" cy="2733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61567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15A93-8F3C-1458-41C0-B5916D312C63}"/>
              </a:ext>
            </a:extLst>
          </p:cNvPr>
          <p:cNvSpPr>
            <a:spLocks noGrp="1"/>
          </p:cNvSpPr>
          <p:nvPr>
            <p:ph type="title"/>
          </p:nvPr>
        </p:nvSpPr>
        <p:spPr/>
        <p:txBody>
          <a:bodyPr/>
          <a:lstStyle/>
          <a:p>
            <a:r>
              <a:rPr lang="en-US" b="1" dirty="0">
                <a:latin typeface="Franklin Gothic Demi Cond" panose="020B0706030402020204" pitchFamily="34" charset="0"/>
              </a:rPr>
              <a:t>MACH</a:t>
            </a:r>
            <a:endParaRPr lang="es-MX" b="1" dirty="0">
              <a:latin typeface="Franklin Gothic Demi Cond" panose="020B0706030402020204" pitchFamily="34" charset="0"/>
            </a:endParaRPr>
          </a:p>
        </p:txBody>
      </p:sp>
      <p:sp>
        <p:nvSpPr>
          <p:cNvPr id="3" name="Content Placeholder 2">
            <a:extLst>
              <a:ext uri="{FF2B5EF4-FFF2-40B4-BE49-F238E27FC236}">
                <a16:creationId xmlns:a16="http://schemas.microsoft.com/office/drawing/2014/main" id="{F3AE9E05-C80E-CED4-9FE9-ACB8C10D0586}"/>
              </a:ext>
            </a:extLst>
          </p:cNvPr>
          <p:cNvSpPr>
            <a:spLocks noGrp="1"/>
          </p:cNvSpPr>
          <p:nvPr>
            <p:ph idx="1"/>
          </p:nvPr>
        </p:nvSpPr>
        <p:spPr/>
        <p:txBody>
          <a:bodyPr/>
          <a:lstStyle/>
          <a:p>
            <a:r>
              <a:rPr lang="es-MX" sz="1800" dirty="0">
                <a:effectLst/>
                <a:ea typeface="Calibri" panose="020F0502020204030204" pitchFamily="34" charset="0"/>
                <a:cs typeface="Times New Roman" panose="02020603050405020304" pitchFamily="18" charset="0"/>
              </a:rPr>
              <a:t>Varias versiones de Mach apoyan la instalación de servicios en el espacio del núcleo, los servidores pueden ser cargados dentro del núcleo en tiempo de ejecución. Cuando se hace esto, las llamadas entre el cliente y el servidor son optimizadas cambiando las costosas </a:t>
            </a:r>
            <a:r>
              <a:rPr lang="es-MX" sz="1800" dirty="0" err="1">
                <a:effectLst/>
                <a:ea typeface="Calibri" panose="020F0502020204030204" pitchFamily="34" charset="0"/>
                <a:cs typeface="Times New Roman" panose="02020603050405020304" pitchFamily="18" charset="0"/>
              </a:rPr>
              <a:t>RPCs</a:t>
            </a:r>
            <a:r>
              <a:rPr lang="es-MX" sz="1800" dirty="0">
                <a:effectLst/>
                <a:ea typeface="Calibri" panose="020F0502020204030204" pitchFamily="34" charset="0"/>
                <a:cs typeface="Times New Roman" panose="02020603050405020304" pitchFamily="18" charset="0"/>
              </a:rPr>
              <a:t> por llamadas al sistema que se ejecuta mucho más eficientemente. </a:t>
            </a:r>
            <a:br>
              <a:rPr lang="es-MX" sz="1800" dirty="0">
                <a:effectLst/>
                <a:ea typeface="Calibri" panose="020F0502020204030204" pitchFamily="34" charset="0"/>
                <a:cs typeface="Times New Roman" panose="02020603050405020304" pitchFamily="18" charset="0"/>
              </a:rPr>
            </a:br>
            <a:endParaRPr lang="es-MX" dirty="0"/>
          </a:p>
        </p:txBody>
      </p:sp>
      <p:pic>
        <p:nvPicPr>
          <p:cNvPr id="4" name="Picture 3">
            <a:extLst>
              <a:ext uri="{FF2B5EF4-FFF2-40B4-BE49-F238E27FC236}">
                <a16:creationId xmlns:a16="http://schemas.microsoft.com/office/drawing/2014/main" id="{50CA7DBF-5E23-7E2F-3BCE-ECB243F0610A}"/>
              </a:ext>
            </a:extLst>
          </p:cNvPr>
          <p:cNvPicPr>
            <a:picLocks noChangeAspect="1"/>
          </p:cNvPicPr>
          <p:nvPr/>
        </p:nvPicPr>
        <p:blipFill>
          <a:blip r:embed="rId2"/>
          <a:stretch>
            <a:fillRect/>
          </a:stretch>
        </p:blipFill>
        <p:spPr>
          <a:xfrm>
            <a:off x="4154257" y="3495675"/>
            <a:ext cx="3883485" cy="28031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01419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1F7E8-1066-3C81-9D2B-A88582FADBCF}"/>
              </a:ext>
            </a:extLst>
          </p:cNvPr>
          <p:cNvSpPr>
            <a:spLocks noGrp="1"/>
          </p:cNvSpPr>
          <p:nvPr>
            <p:ph type="title"/>
          </p:nvPr>
        </p:nvSpPr>
        <p:spPr/>
        <p:txBody>
          <a:bodyPr>
            <a:normAutofit/>
          </a:bodyPr>
          <a:lstStyle/>
          <a:p>
            <a:r>
              <a:rPr lang="en-US" sz="4800" b="1" dirty="0" err="1">
                <a:latin typeface="Franklin Gothic Demi Cond" panose="020B0706030402020204" pitchFamily="34" charset="0"/>
              </a:rPr>
              <a:t>Ventajas</a:t>
            </a:r>
            <a:endParaRPr lang="es-MX" sz="4800" b="1" dirty="0">
              <a:latin typeface="Franklin Gothic Demi Cond" panose="020B0706030402020204" pitchFamily="34" charset="0"/>
            </a:endParaRPr>
          </a:p>
        </p:txBody>
      </p:sp>
      <p:sp>
        <p:nvSpPr>
          <p:cNvPr id="3" name="Content Placeholder 2">
            <a:extLst>
              <a:ext uri="{FF2B5EF4-FFF2-40B4-BE49-F238E27FC236}">
                <a16:creationId xmlns:a16="http://schemas.microsoft.com/office/drawing/2014/main" id="{031156C9-53B8-23B9-5BC3-8A9C7A2E79D4}"/>
              </a:ext>
            </a:extLst>
          </p:cNvPr>
          <p:cNvSpPr>
            <a:spLocks noGrp="1"/>
          </p:cNvSpPr>
          <p:nvPr>
            <p:ph idx="1"/>
          </p:nvPr>
        </p:nvSpPr>
        <p:spPr/>
        <p:txBody>
          <a:bodyPr/>
          <a:lstStyle/>
          <a:p>
            <a:r>
              <a:rPr lang="es-MX" sz="2000" b="1" dirty="0" err="1">
                <a:effectLst/>
                <a:latin typeface="Franklin Gothic Demi Cond" panose="020B0706030402020204" pitchFamily="34" charset="0"/>
                <a:ea typeface="Calibri" panose="020F0502020204030204" pitchFamily="34" charset="0"/>
                <a:cs typeface="Times New Roman" panose="02020603050405020304" pitchFamily="18" charset="0"/>
              </a:rPr>
              <a:t>Testabilidad</a:t>
            </a:r>
            <a:r>
              <a:rPr lang="es-MX" sz="2000" b="1" dirty="0">
                <a:effectLst/>
                <a:latin typeface="Franklin Gothic Demi Cond" panose="020B0706030402020204" pitchFamily="34" charset="0"/>
                <a:ea typeface="Calibri" panose="020F0502020204030204" pitchFamily="34" charset="0"/>
                <a:cs typeface="Times New Roman" panose="02020603050405020304" pitchFamily="18" charset="0"/>
              </a:rPr>
              <a:t>: </a:t>
            </a:r>
            <a:r>
              <a:rPr lang="es-MX" sz="1600" dirty="0">
                <a:effectLst/>
                <a:ea typeface="Calibri" panose="020F0502020204030204" pitchFamily="34" charset="0"/>
                <a:cs typeface="Times New Roman" panose="02020603050405020304" pitchFamily="18" charset="0"/>
              </a:rPr>
              <a:t>Debido a que los </a:t>
            </a:r>
            <a:r>
              <a:rPr lang="es-MX" sz="1600" dirty="0" err="1">
                <a:effectLst/>
                <a:ea typeface="Calibri" panose="020F0502020204030204" pitchFamily="34" charset="0"/>
                <a:cs typeface="Times New Roman" panose="02020603050405020304" pitchFamily="18" charset="0"/>
              </a:rPr>
              <a:t>Plugins</a:t>
            </a:r>
            <a:r>
              <a:rPr lang="es-MX" sz="1600" dirty="0">
                <a:effectLst/>
                <a:ea typeface="Calibri" panose="020F0502020204030204" pitchFamily="34" charset="0"/>
                <a:cs typeface="Times New Roman" panose="02020603050405020304" pitchFamily="18" charset="0"/>
              </a:rPr>
              <a:t> y el sistema Core son desarrollados de forma por separado, es posible probarlos de forma aislada.</a:t>
            </a:r>
          </a:p>
          <a:p>
            <a:r>
              <a:rPr lang="es-MX" sz="2000" b="1" dirty="0">
                <a:effectLst/>
                <a:latin typeface="Franklin Gothic Demi Cond" panose="020B0706030402020204" pitchFamily="34" charset="0"/>
                <a:ea typeface="Calibri" panose="020F0502020204030204" pitchFamily="34" charset="0"/>
                <a:cs typeface="Times New Roman" panose="02020603050405020304" pitchFamily="18" charset="0"/>
              </a:rPr>
              <a:t>Performance: </a:t>
            </a:r>
            <a:r>
              <a:rPr lang="es-MX" sz="1800" dirty="0">
                <a:effectLst/>
                <a:ea typeface="Calibri" panose="020F0502020204030204" pitchFamily="34" charset="0"/>
                <a:cs typeface="Times New Roman" panose="02020603050405020304" pitchFamily="18" charset="0"/>
              </a:rPr>
              <a:t>En cierta forma, muchas de las aplicaciones basadas en </a:t>
            </a:r>
            <a:r>
              <a:rPr lang="es-MX" sz="1800" dirty="0" err="1">
                <a:effectLst/>
                <a:ea typeface="Calibri" panose="020F0502020204030204" pitchFamily="34" charset="0"/>
                <a:cs typeface="Times New Roman" panose="02020603050405020304" pitchFamily="18" charset="0"/>
              </a:rPr>
              <a:t>Microkernel</a:t>
            </a:r>
            <a:r>
              <a:rPr lang="es-MX" sz="1800" dirty="0">
                <a:effectLst/>
                <a:ea typeface="Calibri" panose="020F0502020204030204" pitchFamily="34" charset="0"/>
                <a:cs typeface="Times New Roman" panose="02020603050405020304" pitchFamily="18" charset="0"/>
              </a:rPr>
              <a:t> trabajan de forma Monolítica una vez que el Plug-in es instalado, lo que hace que todo el procesamiento se haga en una sola unidad de software.</a:t>
            </a:r>
          </a:p>
          <a:p>
            <a:r>
              <a:rPr lang="es-MX" sz="2000" b="1" dirty="0">
                <a:effectLst/>
                <a:latin typeface="Franklin Gothic Demi Cond" panose="020B0706030402020204" pitchFamily="34" charset="0"/>
                <a:ea typeface="Calibri" panose="020F0502020204030204" pitchFamily="34" charset="0"/>
                <a:cs typeface="Times New Roman" panose="02020603050405020304" pitchFamily="18" charset="0"/>
              </a:rPr>
              <a:t>Despliegue: </a:t>
            </a:r>
            <a:r>
              <a:rPr lang="es-MX" sz="1800" dirty="0">
                <a:effectLst/>
                <a:ea typeface="Calibri" panose="020F0502020204030204" pitchFamily="34" charset="0"/>
                <a:cs typeface="Times New Roman" panose="02020603050405020304" pitchFamily="18" charset="0"/>
              </a:rPr>
              <a:t>Debido a la naturaleza de </a:t>
            </a:r>
            <a:r>
              <a:rPr lang="es-MX" sz="1800" dirty="0" err="1">
                <a:effectLst/>
                <a:ea typeface="Calibri" panose="020F0502020204030204" pitchFamily="34" charset="0"/>
                <a:cs typeface="Times New Roman" panose="02020603050405020304" pitchFamily="18" charset="0"/>
              </a:rPr>
              <a:t>Plugins</a:t>
            </a:r>
            <a:r>
              <a:rPr lang="es-MX" sz="1800" dirty="0">
                <a:effectLst/>
                <a:ea typeface="Calibri" panose="020F0502020204030204" pitchFamily="34" charset="0"/>
                <a:cs typeface="Times New Roman" panose="02020603050405020304" pitchFamily="18" charset="0"/>
              </a:rPr>
              <a:t> es posible instalar fácilmente todas las características adicionales que sea necesarias</a:t>
            </a:r>
          </a:p>
          <a:p>
            <a:r>
              <a:rPr lang="es-MX" sz="2000" b="1" dirty="0">
                <a:effectLst/>
                <a:latin typeface="Franklin Gothic Demi Cond" panose="020B0706030402020204" pitchFamily="34" charset="0"/>
                <a:ea typeface="Calibri" panose="020F0502020204030204" pitchFamily="34" charset="0"/>
                <a:cs typeface="Times New Roman" panose="02020603050405020304" pitchFamily="18" charset="0"/>
              </a:rPr>
              <a:t>Reutilización: </a:t>
            </a:r>
            <a:r>
              <a:rPr lang="es-MX" sz="1800" dirty="0">
                <a:effectLst/>
                <a:ea typeface="Calibri" panose="020F0502020204030204" pitchFamily="34" charset="0"/>
                <a:cs typeface="Times New Roman" panose="02020603050405020304" pitchFamily="18" charset="0"/>
              </a:rPr>
              <a:t>Debido a que los </a:t>
            </a:r>
            <a:r>
              <a:rPr lang="es-MX" sz="1800" dirty="0" err="1">
                <a:effectLst/>
                <a:ea typeface="Calibri" panose="020F0502020204030204" pitchFamily="34" charset="0"/>
                <a:cs typeface="Times New Roman" panose="02020603050405020304" pitchFamily="18" charset="0"/>
              </a:rPr>
              <a:t>Plugins</a:t>
            </a:r>
            <a:r>
              <a:rPr lang="es-MX" sz="1800" dirty="0">
                <a:effectLst/>
                <a:ea typeface="Calibri" panose="020F0502020204030204" pitchFamily="34" charset="0"/>
                <a:cs typeface="Times New Roman" panose="02020603050405020304" pitchFamily="18" charset="0"/>
              </a:rPr>
              <a:t> puede ser instalados en cualquier instancia del sistema Core, es posible reutilizar los módulos en varias instancias, incluso, es posible comercializarlas de forma independiente. </a:t>
            </a:r>
            <a:endParaRPr lang="es-MX" dirty="0"/>
          </a:p>
        </p:txBody>
      </p:sp>
    </p:spTree>
    <p:extLst>
      <p:ext uri="{BB962C8B-B14F-4D97-AF65-F5344CB8AC3E}">
        <p14:creationId xmlns:p14="http://schemas.microsoft.com/office/powerpoint/2010/main" val="32844620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{563A1DAC-E9F1-40F8-AF7E-3DCEB3A965E5}tf56219246_win32</Template>
  <TotalTime>51</TotalTime>
  <Words>699</Words>
  <Application>Microsoft Office PowerPoint</Application>
  <PresentationFormat>Widescreen</PresentationFormat>
  <Paragraphs>33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Avenir Next LT Pro</vt:lpstr>
      <vt:lpstr>Avenir Next LT Pro Light</vt:lpstr>
      <vt:lpstr>Calibri</vt:lpstr>
      <vt:lpstr>Franklin Gothic Demi</vt:lpstr>
      <vt:lpstr>Franklin Gothic Demi Cond</vt:lpstr>
      <vt:lpstr>Garamond</vt:lpstr>
      <vt:lpstr>SavonVTI</vt:lpstr>
      <vt:lpstr>MICROKERNEL</vt:lpstr>
      <vt:lpstr>¿Que es?</vt:lpstr>
      <vt:lpstr>CARACTERISTICAS</vt:lpstr>
      <vt:lpstr>PowerPoint Presentation</vt:lpstr>
      <vt:lpstr> MICROKERNEL ARQUITECTURAS. </vt:lpstr>
      <vt:lpstr>SPIN</vt:lpstr>
      <vt:lpstr>CHORUS</vt:lpstr>
      <vt:lpstr>MACH</vt:lpstr>
      <vt:lpstr>Ventajas</vt:lpstr>
      <vt:lpstr>Desventajas</vt:lpstr>
      <vt:lpstr>EMPRESAS QUE USAN MICROKERNEL</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MICROKERNEL</dc:title>
  <dc:creator>Francisco</dc:creator>
  <cp:lastModifiedBy>Francisco</cp:lastModifiedBy>
  <cp:revision>13</cp:revision>
  <dcterms:created xsi:type="dcterms:W3CDTF">2023-01-17T18:45:09Z</dcterms:created>
  <dcterms:modified xsi:type="dcterms:W3CDTF">2023-01-18T04:08:48Z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